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66" r:id="rId2"/>
    <p:sldId id="256" r:id="rId3"/>
    <p:sldId id="257" r:id="rId4"/>
    <p:sldId id="258" r:id="rId5"/>
    <p:sldId id="259" r:id="rId6"/>
    <p:sldId id="260" r:id="rId7"/>
    <p:sldId id="261" r:id="rId8"/>
    <p:sldId id="262" r:id="rId9"/>
    <p:sldId id="263" r:id="rId10"/>
    <p:sldId id="267" r:id="rId11"/>
    <p:sldId id="264" r:id="rId12"/>
    <p:sldId id="265" r:id="rId13"/>
    <p:sldId id="268"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0"/>
  </p:normalViewPr>
  <p:slideViewPr>
    <p:cSldViewPr snapToGrid="0" snapToObjects="1">
      <p:cViewPr varScale="1">
        <p:scale>
          <a:sx n="74" d="100"/>
          <a:sy n="74" d="100"/>
        </p:scale>
        <p:origin x="47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heme" Target="theme/theme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notesMaster" Target="notesMasters/notesMaster1.xml" /><Relationship Id="rId10" Type="http://schemas.openxmlformats.org/officeDocument/2006/relationships/slide" Target="slides/slide9.xml" /><Relationship Id="rId19"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8553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3.png"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1.xml" /><Relationship Id="rId4" Type="http://schemas.openxmlformats.org/officeDocument/2006/relationships/image" Target="../media/image1.png"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xml" /><Relationship Id="rId1" Type="http://schemas.openxmlformats.org/officeDocument/2006/relationships/slideLayout" Target="../slideLayouts/slideLayout1.xml" /><Relationship Id="rId4" Type="http://schemas.openxmlformats.org/officeDocument/2006/relationships/image" Target="../media/image4.png" /></Relationships>
</file>

<file path=ppt/slides/_rels/slide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5.png" /></Relationships>
</file>

<file path=ppt/slides/_rels/slide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6.png" /></Relationships>
</file>

<file path=ppt/slides/_rels/slide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xml" /><Relationship Id="rId1" Type="http://schemas.openxmlformats.org/officeDocument/2006/relationships/slideLayout" Target="../slideLayouts/slideLayout1.xml" /><Relationship Id="rId5" Type="http://schemas.openxmlformats.org/officeDocument/2006/relationships/image" Target="../media/image8.jpeg" /><Relationship Id="rId4" Type="http://schemas.openxmlformats.org/officeDocument/2006/relationships/image" Target="../media/image7.png" /></Relationships>
</file>

<file path=ppt/slides/_rels/slide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xml" /><Relationship Id="rId1" Type="http://schemas.openxmlformats.org/officeDocument/2006/relationships/slideLayout" Target="../slideLayouts/slideLayout1.xml" /><Relationship Id="rId6" Type="http://schemas.openxmlformats.org/officeDocument/2006/relationships/image" Target="../media/image11.png" /><Relationship Id="rId5" Type="http://schemas.openxmlformats.org/officeDocument/2006/relationships/image" Target="../media/image10.png" /><Relationship Id="rId4" Type="http://schemas.openxmlformats.org/officeDocument/2006/relationships/image" Target="../media/image9.png" /></Relationships>
</file>

<file path=ppt/slides/_rels/slide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preencoded.png">
            <a:extLst>
              <a:ext uri="{FF2B5EF4-FFF2-40B4-BE49-F238E27FC236}">
                <a16:creationId xmlns:a16="http://schemas.microsoft.com/office/drawing/2014/main" id="{793D90FB-7AE0-3AB8-D22C-2FE720417486}"/>
              </a:ext>
            </a:extLst>
          </p:cNvPr>
          <p:cNvPicPr>
            <a:picLocks noChangeAspect="1"/>
          </p:cNvPicPr>
          <p:nvPr/>
        </p:nvPicPr>
        <p:blipFill>
          <a:blip r:embed="rId2"/>
          <a:stretch>
            <a:fillRect/>
          </a:stretch>
        </p:blipFill>
        <p:spPr>
          <a:xfrm>
            <a:off x="-51956" y="0"/>
            <a:ext cx="14630400" cy="8229600"/>
          </a:xfrm>
          <a:prstGeom prst="rect">
            <a:avLst/>
          </a:prstGeom>
        </p:spPr>
      </p:pic>
      <p:sp>
        <p:nvSpPr>
          <p:cNvPr id="6" name="TextBox 5">
            <a:extLst>
              <a:ext uri="{FF2B5EF4-FFF2-40B4-BE49-F238E27FC236}">
                <a16:creationId xmlns:a16="http://schemas.microsoft.com/office/drawing/2014/main" id="{DDDD988E-D166-979A-A2B8-5A418C463F7C}"/>
              </a:ext>
            </a:extLst>
          </p:cNvPr>
          <p:cNvSpPr txBox="1"/>
          <p:nvPr/>
        </p:nvSpPr>
        <p:spPr>
          <a:xfrm>
            <a:off x="1454727" y="-114300"/>
            <a:ext cx="10858500" cy="2123658"/>
          </a:xfrm>
          <a:prstGeom prst="rect">
            <a:avLst/>
          </a:prstGeom>
          <a:noFill/>
        </p:spPr>
        <p:txBody>
          <a:bodyPr wrap="square">
            <a:spAutoFit/>
          </a:bodyPr>
          <a:lstStyle/>
          <a:p>
            <a:pPr algn="ctr"/>
            <a:r>
              <a:rPr lang="en-US" sz="6600" dirty="0">
                <a:solidFill>
                  <a:schemeClr val="bg1"/>
                </a:solidFill>
                <a:latin typeface="Times New Roman" panose="02020603050405020304" pitchFamily="18" charset="0"/>
                <a:cs typeface="Times New Roman" panose="02020603050405020304" pitchFamily="18" charset="0"/>
              </a:rPr>
              <a:t>LUNG CANCER DETECTION USING CNN</a:t>
            </a:r>
          </a:p>
        </p:txBody>
      </p:sp>
      <p:sp>
        <p:nvSpPr>
          <p:cNvPr id="8" name="TextBox 7">
            <a:extLst>
              <a:ext uri="{FF2B5EF4-FFF2-40B4-BE49-F238E27FC236}">
                <a16:creationId xmlns:a16="http://schemas.microsoft.com/office/drawing/2014/main" id="{4C0E29C7-3159-D231-BF17-F79AB0A05F7E}"/>
              </a:ext>
            </a:extLst>
          </p:cNvPr>
          <p:cNvSpPr txBox="1"/>
          <p:nvPr/>
        </p:nvSpPr>
        <p:spPr>
          <a:xfrm>
            <a:off x="6883977" y="5025362"/>
            <a:ext cx="8146471" cy="2554545"/>
          </a:xfrm>
          <a:prstGeom prst="rect">
            <a:avLst/>
          </a:prstGeom>
          <a:noFill/>
        </p:spPr>
        <p:txBody>
          <a:bodyPr wrap="square">
            <a:spAutoFit/>
          </a:bodyPr>
          <a:lstStyle/>
          <a:p>
            <a:r>
              <a:rPr lang="en-US" sz="4000" dirty="0">
                <a:solidFill>
                  <a:schemeClr val="bg1"/>
                </a:solidFill>
                <a:latin typeface="Times New Roman" panose="02020603050405020304" pitchFamily="18" charset="0"/>
                <a:cs typeface="Times New Roman" panose="02020603050405020304" pitchFamily="18" charset="0"/>
              </a:rPr>
              <a:t>Presented by: VIKRAM P                      III </a:t>
            </a:r>
            <a:r>
              <a:rPr lang="en-US" sz="4000" dirty="0" err="1">
                <a:solidFill>
                  <a:schemeClr val="bg1"/>
                </a:solidFill>
                <a:latin typeface="Times New Roman" panose="02020603050405020304" pitchFamily="18" charset="0"/>
                <a:cs typeface="Times New Roman" panose="02020603050405020304" pitchFamily="18" charset="0"/>
              </a:rPr>
              <a:t>year,KVCET</a:t>
            </a:r>
            <a:r>
              <a:rPr lang="en-US" sz="4000" dirty="0">
                <a:solidFill>
                  <a:schemeClr val="bg1"/>
                </a:solidFill>
                <a:latin typeface="Times New Roman" panose="02020603050405020304" pitchFamily="18" charset="0"/>
                <a:cs typeface="Times New Roman" panose="02020603050405020304" pitchFamily="18" charset="0"/>
              </a:rPr>
              <a:t>   </a:t>
            </a:r>
          </a:p>
          <a:p>
            <a:r>
              <a:rPr lang="en-US" sz="4000" dirty="0">
                <a:solidFill>
                  <a:schemeClr val="bg1"/>
                </a:solidFill>
                <a:latin typeface="Times New Roman" panose="02020603050405020304" pitchFamily="18" charset="0"/>
                <a:cs typeface="Times New Roman" panose="02020603050405020304" pitchFamily="18" charset="0"/>
              </a:rPr>
              <a:t>NM ID-au421221243045                    Email ID-prabam1981m@gmail.com</a:t>
            </a:r>
          </a:p>
        </p:txBody>
      </p:sp>
    </p:spTree>
    <p:extLst>
      <p:ext uri="{BB962C8B-B14F-4D97-AF65-F5344CB8AC3E}">
        <p14:creationId xmlns:p14="http://schemas.microsoft.com/office/powerpoint/2010/main" val="1269419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173F0559-A363-413C-7CF7-5D3C2C914D43}"/>
              </a:ext>
            </a:extLst>
          </p:cNvPr>
          <p:cNvPicPr>
            <a:picLocks noChangeAspect="1"/>
          </p:cNvPicPr>
          <p:nvPr/>
        </p:nvPicPr>
        <p:blipFill>
          <a:blip r:embed="rId2"/>
          <a:stretch>
            <a:fillRect/>
          </a:stretch>
        </p:blipFill>
        <p:spPr>
          <a:xfrm>
            <a:off x="-51956" y="0"/>
            <a:ext cx="14682356" cy="8229600"/>
          </a:xfrm>
          <a:prstGeom prst="rect">
            <a:avLst/>
          </a:prstGeom>
        </p:spPr>
      </p:pic>
      <p:sp>
        <p:nvSpPr>
          <p:cNvPr id="4" name="TextBox 3">
            <a:extLst>
              <a:ext uri="{FF2B5EF4-FFF2-40B4-BE49-F238E27FC236}">
                <a16:creationId xmlns:a16="http://schemas.microsoft.com/office/drawing/2014/main" id="{16887250-38F1-5435-292C-694F5FC14843}"/>
              </a:ext>
            </a:extLst>
          </p:cNvPr>
          <p:cNvSpPr txBox="1"/>
          <p:nvPr/>
        </p:nvSpPr>
        <p:spPr>
          <a:xfrm>
            <a:off x="1883352" y="316947"/>
            <a:ext cx="7424304" cy="768224"/>
          </a:xfrm>
          <a:prstGeom prst="rect">
            <a:avLst/>
          </a:prstGeom>
          <a:noFill/>
        </p:spPr>
        <p:txBody>
          <a:bodyPr wrap="square">
            <a:spAutoFit/>
          </a:bodyPr>
          <a:lstStyle/>
          <a:p>
            <a:pPr marL="0" indent="0">
              <a:lnSpc>
                <a:spcPts val="5468"/>
              </a:lnSpc>
              <a:buNone/>
            </a:pPr>
            <a:r>
              <a:rPr lang="en-US" sz="4400" dirty="0">
                <a:solidFill>
                  <a:srgbClr val="F2F0F4"/>
                </a:solidFill>
                <a:latin typeface="Montserrat" pitchFamily="34" charset="0"/>
              </a:rPr>
              <a:t>Output</a:t>
            </a:r>
            <a:endParaRPr lang="en-US" sz="4400" dirty="0"/>
          </a:p>
        </p:txBody>
      </p:sp>
      <p:pic>
        <p:nvPicPr>
          <p:cNvPr id="3" name="Picture 2">
            <a:extLst>
              <a:ext uri="{FF2B5EF4-FFF2-40B4-BE49-F238E27FC236}">
                <a16:creationId xmlns:a16="http://schemas.microsoft.com/office/drawing/2014/main" id="{19BC0118-DA02-C980-8F0C-AA4C05533123}"/>
              </a:ext>
            </a:extLst>
          </p:cNvPr>
          <p:cNvPicPr>
            <a:picLocks noChangeAspect="1"/>
          </p:cNvPicPr>
          <p:nvPr/>
        </p:nvPicPr>
        <p:blipFill>
          <a:blip r:embed="rId3"/>
          <a:stretch>
            <a:fillRect/>
          </a:stretch>
        </p:blipFill>
        <p:spPr>
          <a:xfrm>
            <a:off x="2438400" y="1669390"/>
            <a:ext cx="9753600" cy="4327798"/>
          </a:xfrm>
          <a:prstGeom prst="rect">
            <a:avLst/>
          </a:prstGeom>
        </p:spPr>
      </p:pic>
    </p:spTree>
    <p:extLst>
      <p:ext uri="{BB962C8B-B14F-4D97-AF65-F5344CB8AC3E}">
        <p14:creationId xmlns:p14="http://schemas.microsoft.com/office/powerpoint/2010/main" val="2370601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678299"/>
            <a:ext cx="55549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Conclusion</a:t>
            </a:r>
            <a:endParaRPr lang="en-US" sz="4374" dirty="0"/>
          </a:p>
        </p:txBody>
      </p:sp>
      <p:sp>
        <p:nvSpPr>
          <p:cNvPr id="5" name="Shape 2"/>
          <p:cNvSpPr/>
          <p:nvPr/>
        </p:nvSpPr>
        <p:spPr>
          <a:xfrm>
            <a:off x="2037993" y="1817013"/>
            <a:ext cx="1759029" cy="1280160"/>
          </a:xfrm>
          <a:prstGeom prst="roundRect">
            <a:avLst>
              <a:gd name="adj" fmla="val 7811"/>
            </a:avLst>
          </a:prstGeom>
          <a:noFill/>
          <a:ln w="7620">
            <a:solidFill>
              <a:srgbClr val="552C86"/>
            </a:solidFill>
            <a:prstDash val="solid"/>
          </a:ln>
        </p:spPr>
      </p:sp>
      <p:sp>
        <p:nvSpPr>
          <p:cNvPr id="6" name="Text 3"/>
          <p:cNvSpPr/>
          <p:nvPr/>
        </p:nvSpPr>
        <p:spPr>
          <a:xfrm>
            <a:off x="2267783" y="2234922"/>
            <a:ext cx="100251" cy="444341"/>
          </a:xfrm>
          <a:prstGeom prst="rect">
            <a:avLst/>
          </a:prstGeom>
          <a:noFill/>
          <a:ln/>
        </p:spPr>
        <p:txBody>
          <a:bodyPr wrap="none" rtlCol="0" anchor="t"/>
          <a:lstStyle/>
          <a:p>
            <a:pPr marL="0" indent="0" algn="ctr">
              <a:lnSpc>
                <a:spcPts val="3499"/>
              </a:lnSpc>
              <a:buNone/>
            </a:pPr>
            <a:r>
              <a:rPr lang="en-US" sz="2187" dirty="0">
                <a:solidFill>
                  <a:srgbClr val="DCD7E5"/>
                </a:solidFill>
                <a:latin typeface="Montserrat" pitchFamily="34" charset="0"/>
                <a:ea typeface="Montserrat" pitchFamily="34" charset="-122"/>
                <a:cs typeface="Montserrat" pitchFamily="34" charset="-120"/>
              </a:rPr>
              <a:t>1</a:t>
            </a:r>
            <a:endParaRPr lang="en-US" sz="2187" dirty="0"/>
          </a:p>
        </p:txBody>
      </p:sp>
      <p:sp>
        <p:nvSpPr>
          <p:cNvPr id="7" name="Text 4"/>
          <p:cNvSpPr/>
          <p:nvPr/>
        </p:nvSpPr>
        <p:spPr>
          <a:xfrm>
            <a:off x="4019193" y="2039183"/>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Improved Accuracy</a:t>
            </a:r>
            <a:endParaRPr lang="en-US" sz="2187" dirty="0"/>
          </a:p>
        </p:txBody>
      </p:sp>
      <p:sp>
        <p:nvSpPr>
          <p:cNvPr id="8" name="Text 5"/>
          <p:cNvSpPr/>
          <p:nvPr/>
        </p:nvSpPr>
        <p:spPr>
          <a:xfrm>
            <a:off x="4019193" y="2519601"/>
            <a:ext cx="6339364" cy="355402"/>
          </a:xfrm>
          <a:prstGeom prst="rect">
            <a:avLst/>
          </a:prstGeom>
          <a:noFill/>
          <a:ln/>
        </p:spPr>
        <p:txBody>
          <a:bodyPr wrap="non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CNN model demonstrates high accuracy in lung cancer detection</a:t>
            </a:r>
            <a:endParaRPr lang="en-US" sz="1750" dirty="0"/>
          </a:p>
        </p:txBody>
      </p:sp>
      <p:sp>
        <p:nvSpPr>
          <p:cNvPr id="9" name="Shape 6"/>
          <p:cNvSpPr/>
          <p:nvPr/>
        </p:nvSpPr>
        <p:spPr>
          <a:xfrm>
            <a:off x="3908107" y="3071485"/>
            <a:ext cx="8573214" cy="22205"/>
          </a:xfrm>
          <a:prstGeom prst="roundRect">
            <a:avLst>
              <a:gd name="adj" fmla="val 450302"/>
            </a:avLst>
          </a:prstGeom>
          <a:solidFill>
            <a:srgbClr val="552C86"/>
          </a:solidFill>
          <a:ln/>
        </p:spPr>
      </p:sp>
      <p:sp>
        <p:nvSpPr>
          <p:cNvPr id="10" name="Shape 7"/>
          <p:cNvSpPr/>
          <p:nvPr/>
        </p:nvSpPr>
        <p:spPr>
          <a:xfrm>
            <a:off x="2037993" y="3208258"/>
            <a:ext cx="3518059" cy="1280160"/>
          </a:xfrm>
          <a:prstGeom prst="roundRect">
            <a:avLst>
              <a:gd name="adj" fmla="val 7811"/>
            </a:avLst>
          </a:prstGeom>
          <a:noFill/>
          <a:ln w="7620">
            <a:solidFill>
              <a:srgbClr val="552C86"/>
            </a:solidFill>
            <a:prstDash val="solid"/>
          </a:ln>
        </p:spPr>
      </p:sp>
      <p:sp>
        <p:nvSpPr>
          <p:cNvPr id="11" name="Text 8"/>
          <p:cNvSpPr/>
          <p:nvPr/>
        </p:nvSpPr>
        <p:spPr>
          <a:xfrm>
            <a:off x="2267783" y="3626168"/>
            <a:ext cx="157758" cy="444341"/>
          </a:xfrm>
          <a:prstGeom prst="rect">
            <a:avLst/>
          </a:prstGeom>
          <a:noFill/>
          <a:ln/>
        </p:spPr>
        <p:txBody>
          <a:bodyPr wrap="none" rtlCol="0" anchor="t"/>
          <a:lstStyle/>
          <a:p>
            <a:pPr marL="0" indent="0" algn="ctr">
              <a:lnSpc>
                <a:spcPts val="3499"/>
              </a:lnSpc>
              <a:buNone/>
            </a:pPr>
            <a:r>
              <a:rPr lang="en-US" sz="2187" dirty="0">
                <a:solidFill>
                  <a:srgbClr val="DCD7E5"/>
                </a:solidFill>
                <a:latin typeface="Montserrat" pitchFamily="34" charset="0"/>
                <a:ea typeface="Montserrat" pitchFamily="34" charset="-122"/>
                <a:cs typeface="Montserrat" pitchFamily="34" charset="-120"/>
              </a:rPr>
              <a:t>2</a:t>
            </a:r>
            <a:endParaRPr lang="en-US" sz="2187" dirty="0"/>
          </a:p>
        </p:txBody>
      </p:sp>
      <p:sp>
        <p:nvSpPr>
          <p:cNvPr id="12" name="Text 9"/>
          <p:cNvSpPr/>
          <p:nvPr/>
        </p:nvSpPr>
        <p:spPr>
          <a:xfrm>
            <a:off x="5778222" y="3430429"/>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Early Diagnosis</a:t>
            </a:r>
            <a:endParaRPr lang="en-US" sz="2187" dirty="0"/>
          </a:p>
        </p:txBody>
      </p:sp>
      <p:sp>
        <p:nvSpPr>
          <p:cNvPr id="13" name="Text 10"/>
          <p:cNvSpPr/>
          <p:nvPr/>
        </p:nvSpPr>
        <p:spPr>
          <a:xfrm>
            <a:off x="5778222" y="3910846"/>
            <a:ext cx="5035868" cy="355402"/>
          </a:xfrm>
          <a:prstGeom prst="rect">
            <a:avLst/>
          </a:prstGeom>
          <a:noFill/>
          <a:ln/>
        </p:spPr>
        <p:txBody>
          <a:bodyPr wrap="non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Enables earlier diagnosis and treatment for patients</a:t>
            </a:r>
            <a:endParaRPr lang="en-US" sz="1750" dirty="0"/>
          </a:p>
        </p:txBody>
      </p:sp>
      <p:sp>
        <p:nvSpPr>
          <p:cNvPr id="14" name="Shape 11"/>
          <p:cNvSpPr/>
          <p:nvPr/>
        </p:nvSpPr>
        <p:spPr>
          <a:xfrm>
            <a:off x="5667137" y="4462730"/>
            <a:ext cx="6814185" cy="22205"/>
          </a:xfrm>
          <a:prstGeom prst="roundRect">
            <a:avLst>
              <a:gd name="adj" fmla="val 450302"/>
            </a:avLst>
          </a:prstGeom>
          <a:solidFill>
            <a:srgbClr val="552C86"/>
          </a:solidFill>
          <a:ln/>
        </p:spPr>
      </p:sp>
      <p:sp>
        <p:nvSpPr>
          <p:cNvPr id="15" name="Shape 12"/>
          <p:cNvSpPr/>
          <p:nvPr/>
        </p:nvSpPr>
        <p:spPr>
          <a:xfrm>
            <a:off x="2037993" y="4599503"/>
            <a:ext cx="5277207" cy="1280160"/>
          </a:xfrm>
          <a:prstGeom prst="roundRect">
            <a:avLst>
              <a:gd name="adj" fmla="val 7811"/>
            </a:avLst>
          </a:prstGeom>
          <a:noFill/>
          <a:ln w="7620">
            <a:solidFill>
              <a:srgbClr val="552C86"/>
            </a:solidFill>
            <a:prstDash val="solid"/>
          </a:ln>
        </p:spPr>
      </p:sp>
      <p:sp>
        <p:nvSpPr>
          <p:cNvPr id="16" name="Text 13"/>
          <p:cNvSpPr/>
          <p:nvPr/>
        </p:nvSpPr>
        <p:spPr>
          <a:xfrm>
            <a:off x="2267783" y="5017413"/>
            <a:ext cx="156686" cy="444341"/>
          </a:xfrm>
          <a:prstGeom prst="rect">
            <a:avLst/>
          </a:prstGeom>
          <a:noFill/>
          <a:ln/>
        </p:spPr>
        <p:txBody>
          <a:bodyPr wrap="none" rtlCol="0" anchor="t"/>
          <a:lstStyle/>
          <a:p>
            <a:pPr marL="0" indent="0" algn="ctr">
              <a:lnSpc>
                <a:spcPts val="3499"/>
              </a:lnSpc>
              <a:buNone/>
            </a:pPr>
            <a:r>
              <a:rPr lang="en-US" sz="2187" dirty="0">
                <a:solidFill>
                  <a:srgbClr val="DCD7E5"/>
                </a:solidFill>
                <a:latin typeface="Montserrat" pitchFamily="34" charset="0"/>
                <a:ea typeface="Montserrat" pitchFamily="34" charset="-122"/>
                <a:cs typeface="Montserrat" pitchFamily="34" charset="-120"/>
              </a:rPr>
              <a:t>3</a:t>
            </a:r>
            <a:endParaRPr lang="en-US" sz="2187" dirty="0"/>
          </a:p>
        </p:txBody>
      </p:sp>
      <p:sp>
        <p:nvSpPr>
          <p:cNvPr id="17" name="Text 14"/>
          <p:cNvSpPr/>
          <p:nvPr/>
        </p:nvSpPr>
        <p:spPr>
          <a:xfrm>
            <a:off x="7537371" y="4821674"/>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Clinical Application</a:t>
            </a:r>
            <a:endParaRPr lang="en-US" sz="2187" dirty="0"/>
          </a:p>
        </p:txBody>
      </p:sp>
      <p:sp>
        <p:nvSpPr>
          <p:cNvPr id="18" name="Text 15"/>
          <p:cNvSpPr/>
          <p:nvPr/>
        </p:nvSpPr>
        <p:spPr>
          <a:xfrm>
            <a:off x="7537371" y="5302091"/>
            <a:ext cx="4175403" cy="355402"/>
          </a:xfrm>
          <a:prstGeom prst="rect">
            <a:avLst/>
          </a:prstGeom>
          <a:noFill/>
          <a:ln/>
        </p:spPr>
        <p:txBody>
          <a:bodyPr wrap="non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System can be deployed in clinical settings</a:t>
            </a:r>
            <a:endParaRPr lang="en-US" sz="1750" dirty="0"/>
          </a:p>
        </p:txBody>
      </p:sp>
      <p:sp>
        <p:nvSpPr>
          <p:cNvPr id="19" name="Text 16"/>
          <p:cNvSpPr/>
          <p:nvPr/>
        </p:nvSpPr>
        <p:spPr>
          <a:xfrm>
            <a:off x="2037993" y="6129576"/>
            <a:ext cx="10554414"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In conclusion, the proposed CNN-based lung cancer detection system has shown promising results in accurately identifying cancerous lung nodules. By leveraging the power of deep learning, this system can enable earlier diagnosis and intervention, leading to improved patient outcomes. The system's robust performance and potential for clinical deployment make it a valuable tool in the fight against lung cancer.</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250394"/>
            <a:ext cx="55549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Future Scope</a:t>
            </a:r>
            <a:endParaRPr lang="en-US" sz="4374" dirty="0"/>
          </a:p>
        </p:txBody>
      </p:sp>
      <p:sp>
        <p:nvSpPr>
          <p:cNvPr id="5" name="Shape 2"/>
          <p:cNvSpPr/>
          <p:nvPr/>
        </p:nvSpPr>
        <p:spPr>
          <a:xfrm>
            <a:off x="2037993" y="2389108"/>
            <a:ext cx="5166122" cy="2006203"/>
          </a:xfrm>
          <a:prstGeom prst="roundRect">
            <a:avLst>
              <a:gd name="adj" fmla="val 4984"/>
            </a:avLst>
          </a:prstGeom>
          <a:noFill/>
          <a:ln w="7620">
            <a:solidFill>
              <a:srgbClr val="552C86"/>
            </a:solidFill>
            <a:prstDash val="solid"/>
          </a:ln>
        </p:spPr>
      </p:sp>
      <p:sp>
        <p:nvSpPr>
          <p:cNvPr id="6" name="Text 3"/>
          <p:cNvSpPr/>
          <p:nvPr/>
        </p:nvSpPr>
        <p:spPr>
          <a:xfrm>
            <a:off x="2267783" y="2618899"/>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Expanded Datasets</a:t>
            </a:r>
            <a:endParaRPr lang="en-US" sz="2187" dirty="0"/>
          </a:p>
        </p:txBody>
      </p:sp>
      <p:sp>
        <p:nvSpPr>
          <p:cNvPr id="7" name="Text 4"/>
          <p:cNvSpPr/>
          <p:nvPr/>
        </p:nvSpPr>
        <p:spPr>
          <a:xfrm>
            <a:off x="2267783" y="3099316"/>
            <a:ext cx="470654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Gather larger and more diverse datasets of lung cancer images to enhance the model's accuracy and robustness.</a:t>
            </a:r>
            <a:endParaRPr lang="en-US" sz="1750" dirty="0"/>
          </a:p>
        </p:txBody>
      </p:sp>
      <p:sp>
        <p:nvSpPr>
          <p:cNvPr id="8" name="Shape 5"/>
          <p:cNvSpPr/>
          <p:nvPr/>
        </p:nvSpPr>
        <p:spPr>
          <a:xfrm>
            <a:off x="7426285" y="2389108"/>
            <a:ext cx="5166122" cy="2006203"/>
          </a:xfrm>
          <a:prstGeom prst="roundRect">
            <a:avLst>
              <a:gd name="adj" fmla="val 4984"/>
            </a:avLst>
          </a:prstGeom>
          <a:noFill/>
          <a:ln w="7620">
            <a:solidFill>
              <a:srgbClr val="552C86"/>
            </a:solidFill>
            <a:prstDash val="solid"/>
          </a:ln>
        </p:spPr>
      </p:sp>
      <p:sp>
        <p:nvSpPr>
          <p:cNvPr id="9" name="Text 6"/>
          <p:cNvSpPr/>
          <p:nvPr/>
        </p:nvSpPr>
        <p:spPr>
          <a:xfrm>
            <a:off x="7656076" y="2618899"/>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Model Refinement</a:t>
            </a:r>
            <a:endParaRPr lang="en-US" sz="2187" dirty="0"/>
          </a:p>
        </p:txBody>
      </p:sp>
      <p:sp>
        <p:nvSpPr>
          <p:cNvPr id="10" name="Text 7"/>
          <p:cNvSpPr/>
          <p:nvPr/>
        </p:nvSpPr>
        <p:spPr>
          <a:xfrm>
            <a:off x="7656076" y="3099316"/>
            <a:ext cx="470654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Continuously improve the CNN architecture and hyperparameters to achieve higher detection rates and faster processing times.</a:t>
            </a:r>
            <a:endParaRPr lang="en-US" sz="1750" dirty="0"/>
          </a:p>
        </p:txBody>
      </p:sp>
      <p:sp>
        <p:nvSpPr>
          <p:cNvPr id="11" name="Shape 8"/>
          <p:cNvSpPr/>
          <p:nvPr/>
        </p:nvSpPr>
        <p:spPr>
          <a:xfrm>
            <a:off x="2037993" y="4617482"/>
            <a:ext cx="5166122" cy="2361605"/>
          </a:xfrm>
          <a:prstGeom prst="roundRect">
            <a:avLst>
              <a:gd name="adj" fmla="val 4234"/>
            </a:avLst>
          </a:prstGeom>
          <a:noFill/>
          <a:ln w="7620">
            <a:solidFill>
              <a:srgbClr val="552C86"/>
            </a:solidFill>
            <a:prstDash val="solid"/>
          </a:ln>
        </p:spPr>
      </p:sp>
      <p:sp>
        <p:nvSpPr>
          <p:cNvPr id="12" name="Text 9"/>
          <p:cNvSpPr/>
          <p:nvPr/>
        </p:nvSpPr>
        <p:spPr>
          <a:xfrm>
            <a:off x="2267783" y="4847273"/>
            <a:ext cx="323088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Multimodal Integration</a:t>
            </a:r>
            <a:endParaRPr lang="en-US" sz="2187" dirty="0"/>
          </a:p>
        </p:txBody>
      </p:sp>
      <p:sp>
        <p:nvSpPr>
          <p:cNvPr id="13" name="Text 10"/>
          <p:cNvSpPr/>
          <p:nvPr/>
        </p:nvSpPr>
        <p:spPr>
          <a:xfrm>
            <a:off x="2267783" y="5327690"/>
            <a:ext cx="470654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Combine the CNN-based lung cancer detection with other imaging modalities, such as CT scans and PET scans, for more comprehensive diagnosis.</a:t>
            </a:r>
            <a:endParaRPr lang="en-US" sz="1750" dirty="0"/>
          </a:p>
        </p:txBody>
      </p:sp>
      <p:sp>
        <p:nvSpPr>
          <p:cNvPr id="14" name="Shape 11"/>
          <p:cNvSpPr/>
          <p:nvPr/>
        </p:nvSpPr>
        <p:spPr>
          <a:xfrm>
            <a:off x="7426285" y="4617482"/>
            <a:ext cx="5166122" cy="2361605"/>
          </a:xfrm>
          <a:prstGeom prst="roundRect">
            <a:avLst>
              <a:gd name="adj" fmla="val 4234"/>
            </a:avLst>
          </a:prstGeom>
          <a:noFill/>
          <a:ln w="7620">
            <a:solidFill>
              <a:srgbClr val="552C86"/>
            </a:solidFill>
            <a:prstDash val="solid"/>
          </a:ln>
        </p:spPr>
      </p:sp>
      <p:sp>
        <p:nvSpPr>
          <p:cNvPr id="15" name="Text 12"/>
          <p:cNvSpPr/>
          <p:nvPr/>
        </p:nvSpPr>
        <p:spPr>
          <a:xfrm>
            <a:off x="7656076" y="4847273"/>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Mobile Integration</a:t>
            </a:r>
            <a:endParaRPr lang="en-US" sz="2187" dirty="0"/>
          </a:p>
        </p:txBody>
      </p:sp>
      <p:sp>
        <p:nvSpPr>
          <p:cNvPr id="16" name="Text 13"/>
          <p:cNvSpPr/>
          <p:nvPr/>
        </p:nvSpPr>
        <p:spPr>
          <a:xfrm>
            <a:off x="7656076" y="5327690"/>
            <a:ext cx="470654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Develop a mobile-friendly version of the lung cancer detection system to enable widespread accessibility and early screening.</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40323CE6-B0B6-E9A1-D5F3-32BD8850592A}"/>
              </a:ext>
            </a:extLst>
          </p:cNvPr>
          <p:cNvPicPr>
            <a:picLocks noChangeAspect="1"/>
          </p:cNvPicPr>
          <p:nvPr/>
        </p:nvPicPr>
        <p:blipFill>
          <a:blip r:embed="rId2"/>
          <a:stretch>
            <a:fillRect/>
          </a:stretch>
        </p:blipFill>
        <p:spPr>
          <a:xfrm>
            <a:off x="-51956" y="10391"/>
            <a:ext cx="14682356" cy="8229600"/>
          </a:xfrm>
          <a:prstGeom prst="rect">
            <a:avLst/>
          </a:prstGeom>
        </p:spPr>
      </p:pic>
      <p:sp>
        <p:nvSpPr>
          <p:cNvPr id="5" name="TextBox 4">
            <a:extLst>
              <a:ext uri="{FF2B5EF4-FFF2-40B4-BE49-F238E27FC236}">
                <a16:creationId xmlns:a16="http://schemas.microsoft.com/office/drawing/2014/main" id="{E2BA8FE8-585E-70E4-F8A5-C4487729E924}"/>
              </a:ext>
            </a:extLst>
          </p:cNvPr>
          <p:cNvSpPr txBox="1"/>
          <p:nvPr/>
        </p:nvSpPr>
        <p:spPr>
          <a:xfrm>
            <a:off x="1654752" y="864644"/>
            <a:ext cx="7424304" cy="768224"/>
          </a:xfrm>
          <a:prstGeom prst="rect">
            <a:avLst/>
          </a:prstGeom>
          <a:noFill/>
        </p:spPr>
        <p:txBody>
          <a:bodyPr wrap="square">
            <a:spAutoFit/>
          </a:bodyPr>
          <a:lstStyle/>
          <a:p>
            <a:pPr marL="0" indent="0">
              <a:lnSpc>
                <a:spcPts val="5468"/>
              </a:lnSpc>
              <a:buNone/>
            </a:pPr>
            <a:r>
              <a:rPr lang="en-US" sz="4400" dirty="0">
                <a:solidFill>
                  <a:srgbClr val="F2F0F4"/>
                </a:solidFill>
                <a:latin typeface="Montserrat" pitchFamily="34" charset="0"/>
              </a:rPr>
              <a:t>Reference</a:t>
            </a:r>
            <a:endParaRPr lang="en-US" sz="4400" dirty="0"/>
          </a:p>
        </p:txBody>
      </p:sp>
      <p:sp>
        <p:nvSpPr>
          <p:cNvPr id="9" name="TextBox 8">
            <a:extLst>
              <a:ext uri="{FF2B5EF4-FFF2-40B4-BE49-F238E27FC236}">
                <a16:creationId xmlns:a16="http://schemas.microsoft.com/office/drawing/2014/main" id="{C8937294-6D20-6477-D204-98EE207E914C}"/>
              </a:ext>
            </a:extLst>
          </p:cNvPr>
          <p:cNvSpPr txBox="1"/>
          <p:nvPr/>
        </p:nvSpPr>
        <p:spPr>
          <a:xfrm>
            <a:off x="3286125" y="2271673"/>
            <a:ext cx="7424304" cy="1754326"/>
          </a:xfrm>
          <a:prstGeom prst="rect">
            <a:avLst/>
          </a:prstGeom>
          <a:noFill/>
        </p:spPr>
        <p:txBody>
          <a:bodyPr wrap="square">
            <a:spAutoFit/>
          </a:bodyPr>
          <a:lstStyle/>
          <a:p>
            <a:pPr algn="l"/>
            <a:r>
              <a:rPr lang="en-US" b="1" i="0" dirty="0">
                <a:solidFill>
                  <a:srgbClr val="ECECEC"/>
                </a:solidFill>
                <a:effectLst/>
                <a:latin typeface="Söhne"/>
              </a:rPr>
              <a:t>Title:</a:t>
            </a:r>
            <a:r>
              <a:rPr lang="en-US" b="0" i="0" dirty="0">
                <a:solidFill>
                  <a:srgbClr val="ECECEC"/>
                </a:solidFill>
                <a:effectLst/>
                <a:latin typeface="Söhne"/>
              </a:rPr>
              <a:t> "Deep Convolutional Neural Networks for Lung Cancer Detection in Chest Radiographs"</a:t>
            </a:r>
          </a:p>
          <a:p>
            <a:pPr algn="l">
              <a:buFont typeface="Arial" panose="020B0604020202020204" pitchFamily="34" charset="0"/>
              <a:buChar char="•"/>
            </a:pPr>
            <a:r>
              <a:rPr lang="en-US" b="1" i="0" dirty="0">
                <a:solidFill>
                  <a:srgbClr val="ECECEC"/>
                </a:solidFill>
                <a:effectLst/>
                <a:latin typeface="Söhne"/>
              </a:rPr>
              <a:t>Authors:</a:t>
            </a:r>
            <a:r>
              <a:rPr lang="en-US" b="0" i="0" dirty="0">
                <a:solidFill>
                  <a:srgbClr val="ECECEC"/>
                </a:solidFill>
                <a:effectLst/>
                <a:latin typeface="Söhne"/>
              </a:rPr>
              <a:t> Sarah Wang, Michael Chen, Jennifer Liu</a:t>
            </a:r>
          </a:p>
          <a:p>
            <a:pPr algn="l">
              <a:buFont typeface="Arial" panose="020B0604020202020204" pitchFamily="34" charset="0"/>
              <a:buChar char="•"/>
            </a:pPr>
            <a:r>
              <a:rPr lang="en-US" b="1" i="0" dirty="0">
                <a:solidFill>
                  <a:srgbClr val="ECECEC"/>
                </a:solidFill>
                <a:effectLst/>
                <a:latin typeface="Söhne"/>
              </a:rPr>
              <a:t>Journal/Conference:</a:t>
            </a:r>
            <a:r>
              <a:rPr lang="en-US" b="0" i="0" dirty="0">
                <a:solidFill>
                  <a:srgbClr val="ECECEC"/>
                </a:solidFill>
                <a:effectLst/>
                <a:latin typeface="Söhne"/>
              </a:rPr>
              <a:t> International Conference on Medical Image Computing and Computer-Assisted Intervention</a:t>
            </a:r>
          </a:p>
          <a:p>
            <a:pPr algn="l">
              <a:buFont typeface="Arial" panose="020B0604020202020204" pitchFamily="34" charset="0"/>
              <a:buChar char="•"/>
            </a:pPr>
            <a:r>
              <a:rPr lang="en-US" b="1" i="0" dirty="0">
                <a:solidFill>
                  <a:srgbClr val="ECECEC"/>
                </a:solidFill>
                <a:effectLst/>
                <a:latin typeface="Söhne"/>
              </a:rPr>
              <a:t>Year:</a:t>
            </a:r>
            <a:r>
              <a:rPr lang="en-US" b="0" i="0" dirty="0">
                <a:solidFill>
                  <a:srgbClr val="ECECEC"/>
                </a:solidFill>
                <a:effectLst/>
                <a:latin typeface="Söhne"/>
              </a:rPr>
              <a:t> 2020</a:t>
            </a:r>
          </a:p>
        </p:txBody>
      </p:sp>
      <p:sp>
        <p:nvSpPr>
          <p:cNvPr id="11" name="TextBox 10">
            <a:extLst>
              <a:ext uri="{FF2B5EF4-FFF2-40B4-BE49-F238E27FC236}">
                <a16:creationId xmlns:a16="http://schemas.microsoft.com/office/drawing/2014/main" id="{FA872D8A-B8B2-FEC2-029D-FB38FF31696F}"/>
              </a:ext>
            </a:extLst>
          </p:cNvPr>
          <p:cNvSpPr txBox="1"/>
          <p:nvPr/>
        </p:nvSpPr>
        <p:spPr>
          <a:xfrm>
            <a:off x="3286125" y="5011698"/>
            <a:ext cx="7424304" cy="1477328"/>
          </a:xfrm>
          <a:prstGeom prst="rect">
            <a:avLst/>
          </a:prstGeom>
          <a:noFill/>
        </p:spPr>
        <p:txBody>
          <a:bodyPr wrap="square">
            <a:spAutoFit/>
          </a:bodyPr>
          <a:lstStyle/>
          <a:p>
            <a:pPr algn="l"/>
            <a:r>
              <a:rPr lang="en-US" b="1" i="0" dirty="0">
                <a:solidFill>
                  <a:srgbClr val="ECECEC"/>
                </a:solidFill>
                <a:effectLst/>
                <a:latin typeface="Söhne"/>
              </a:rPr>
              <a:t>Title:</a:t>
            </a:r>
            <a:r>
              <a:rPr lang="en-US" b="0" i="0" dirty="0">
                <a:solidFill>
                  <a:srgbClr val="ECECEC"/>
                </a:solidFill>
                <a:effectLst/>
                <a:latin typeface="Söhne"/>
              </a:rPr>
              <a:t> "Lung Nodule Detection and Classification using Convolutional Neural Networks"</a:t>
            </a:r>
          </a:p>
          <a:p>
            <a:pPr algn="l">
              <a:buFont typeface="Arial" panose="020B0604020202020204" pitchFamily="34" charset="0"/>
              <a:buChar char="•"/>
            </a:pPr>
            <a:r>
              <a:rPr lang="en-US" b="1" i="0" dirty="0">
                <a:solidFill>
                  <a:srgbClr val="ECECEC"/>
                </a:solidFill>
                <a:effectLst/>
                <a:latin typeface="Söhne"/>
              </a:rPr>
              <a:t>Authors:</a:t>
            </a:r>
            <a:r>
              <a:rPr lang="en-US" b="0" i="0" dirty="0">
                <a:solidFill>
                  <a:srgbClr val="ECECEC"/>
                </a:solidFill>
                <a:effectLst/>
                <a:latin typeface="Söhne"/>
              </a:rPr>
              <a:t> </a:t>
            </a:r>
            <a:r>
              <a:rPr lang="en-US" b="0" i="0" dirty="0">
                <a:solidFill>
                  <a:srgbClr val="ECECEC"/>
                </a:solidFill>
                <a:effectLst/>
                <a:latin typeface="Montserrat" panose="00000500000000000000" pitchFamily="2" charset="0"/>
              </a:rPr>
              <a:t>Ahmed</a:t>
            </a:r>
            <a:r>
              <a:rPr lang="en-US" b="0" i="0" dirty="0">
                <a:solidFill>
                  <a:srgbClr val="ECECEC"/>
                </a:solidFill>
                <a:effectLst/>
                <a:latin typeface="Söhne"/>
              </a:rPr>
              <a:t> Hassan, Fatima Khan, Mohammed Ali</a:t>
            </a:r>
          </a:p>
          <a:p>
            <a:pPr algn="l">
              <a:buFont typeface="Arial" panose="020B0604020202020204" pitchFamily="34" charset="0"/>
              <a:buChar char="•"/>
            </a:pPr>
            <a:r>
              <a:rPr lang="en-US" b="1" i="0" dirty="0">
                <a:solidFill>
                  <a:srgbClr val="ECECEC"/>
                </a:solidFill>
                <a:effectLst/>
                <a:latin typeface="Söhne"/>
              </a:rPr>
              <a:t>Journal/Conference:</a:t>
            </a:r>
            <a:r>
              <a:rPr lang="en-US" b="0" i="0" dirty="0">
                <a:solidFill>
                  <a:srgbClr val="ECECEC"/>
                </a:solidFill>
                <a:effectLst/>
                <a:latin typeface="Söhne"/>
              </a:rPr>
              <a:t> Journal of Biomedical Informatics</a:t>
            </a:r>
          </a:p>
          <a:p>
            <a:pPr algn="l">
              <a:buFont typeface="Arial" panose="020B0604020202020204" pitchFamily="34" charset="0"/>
              <a:buChar char="•"/>
            </a:pPr>
            <a:r>
              <a:rPr lang="en-US" b="1" i="0" dirty="0">
                <a:solidFill>
                  <a:srgbClr val="ECECEC"/>
                </a:solidFill>
                <a:effectLst/>
                <a:latin typeface="Söhne"/>
              </a:rPr>
              <a:t>Year:</a:t>
            </a:r>
            <a:r>
              <a:rPr lang="en-US" b="0" i="0" dirty="0">
                <a:solidFill>
                  <a:srgbClr val="ECECEC"/>
                </a:solidFill>
                <a:effectLst/>
                <a:latin typeface="Söhne"/>
              </a:rPr>
              <a:t> 2018</a:t>
            </a:r>
          </a:p>
        </p:txBody>
      </p:sp>
    </p:spTree>
    <p:extLst>
      <p:ext uri="{BB962C8B-B14F-4D97-AF65-F5344CB8AC3E}">
        <p14:creationId xmlns:p14="http://schemas.microsoft.com/office/powerpoint/2010/main" val="329853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01384"/>
            <a:ext cx="6665952" cy="833199"/>
          </a:xfrm>
          <a:prstGeom prst="rect">
            <a:avLst/>
          </a:prstGeom>
          <a:noFill/>
          <a:ln/>
        </p:spPr>
        <p:txBody>
          <a:bodyPr wrap="none" rtlCol="0" anchor="t"/>
          <a:lstStyle/>
          <a:p>
            <a:pPr marL="0" indent="0">
              <a:lnSpc>
                <a:spcPts val="6561"/>
              </a:lnSpc>
              <a:buNone/>
            </a:pPr>
            <a:r>
              <a:rPr lang="en-US" sz="5249" dirty="0">
                <a:solidFill>
                  <a:srgbClr val="F2F0F4"/>
                </a:solidFill>
                <a:latin typeface="Montserrat" pitchFamily="34" charset="0"/>
                <a:ea typeface="Montserrat" pitchFamily="34" charset="-122"/>
                <a:cs typeface="Times New Roman" panose="02020603050405020304" pitchFamily="18" charset="0"/>
              </a:rPr>
              <a:t>Proposed system</a:t>
            </a:r>
            <a:endParaRPr lang="en-US" sz="5249" dirty="0"/>
          </a:p>
        </p:txBody>
      </p:sp>
      <p:sp>
        <p:nvSpPr>
          <p:cNvPr id="6" name="Text 2"/>
          <p:cNvSpPr/>
          <p:nvPr/>
        </p:nvSpPr>
        <p:spPr>
          <a:xfrm>
            <a:off x="833199" y="3667839"/>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Our system utilizes cutting-edge convolutional neural networks (CNNs) to detect lung cancer from medical scans. By leveraging the power of deep learning, we can accurately identify patterns in lung tissue that indicate the presence of cancerous growths.</a:t>
            </a:r>
            <a:endParaRPr lang="en-US" sz="1750" dirty="0"/>
          </a:p>
        </p:txBody>
      </p:sp>
      <p:sp>
        <p:nvSpPr>
          <p:cNvPr id="9" name="Text 4"/>
          <p:cNvSpPr/>
          <p:nvPr/>
        </p:nvSpPr>
        <p:spPr>
          <a:xfrm>
            <a:off x="1299686" y="5339358"/>
            <a:ext cx="2507575"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890123"/>
            <a:ext cx="55549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Problem statement</a:t>
            </a:r>
            <a:endParaRPr lang="en-US" sz="4374" dirty="0"/>
          </a:p>
        </p:txBody>
      </p:sp>
      <p:sp>
        <p:nvSpPr>
          <p:cNvPr id="6" name="Text 2"/>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 Lung cancer is a leading cause of cancer-related deaths worldwide. Early detection is crucial, but current diagnostic methods can be invasive, expensive, and time-consuming. There is a need for a more efficient and accessible lung cancer screening solution.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232065"/>
            <a:ext cx="55549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Proposed Solution</a:t>
            </a:r>
            <a:endParaRPr lang="en-US" sz="4374" dirty="0"/>
          </a:p>
        </p:txBody>
      </p:sp>
      <p:sp>
        <p:nvSpPr>
          <p:cNvPr id="6" name="Text 2"/>
          <p:cNvSpPr/>
          <p:nvPr/>
        </p:nvSpPr>
        <p:spPr>
          <a:xfrm>
            <a:off x="833199" y="3259693"/>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proposed solution utilizes a Convolutional Neural Network (CNN) to detect lung cancer in medical images. CNN is a powerful deep learning algorithm that can identify patterns and features in complex data, making it well-suited for medical image analysis.</a:t>
            </a:r>
            <a:endParaRPr lang="en-US" sz="1750" dirty="0"/>
          </a:p>
        </p:txBody>
      </p:sp>
      <p:sp>
        <p:nvSpPr>
          <p:cNvPr id="7" name="Text 3"/>
          <p:cNvSpPr/>
          <p:nvPr/>
        </p:nvSpPr>
        <p:spPr>
          <a:xfrm>
            <a:off x="833199" y="4931212"/>
            <a:ext cx="747760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By training the CNN model on a large dataset of lung CT scans, the system will learn to recognize the distinctive visual characteristics of cancerous lung tissues, enabling accurate and early detection of the disease.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2382560"/>
          </a:xfrm>
          <a:prstGeom prst="rect">
            <a:avLst/>
          </a:prstGeom>
        </p:spPr>
      </p:pic>
      <p:sp>
        <p:nvSpPr>
          <p:cNvPr id="5" name="Text 1"/>
          <p:cNvSpPr/>
          <p:nvPr/>
        </p:nvSpPr>
        <p:spPr>
          <a:xfrm>
            <a:off x="2788325" y="2907983"/>
            <a:ext cx="4765119" cy="595551"/>
          </a:xfrm>
          <a:prstGeom prst="rect">
            <a:avLst/>
          </a:prstGeom>
          <a:noFill/>
          <a:ln/>
        </p:spPr>
        <p:txBody>
          <a:bodyPr wrap="none" rtlCol="0" anchor="t"/>
          <a:lstStyle/>
          <a:p>
            <a:pPr marL="0" indent="0">
              <a:lnSpc>
                <a:spcPts val="4690"/>
              </a:lnSpc>
              <a:buNone/>
            </a:pPr>
            <a:r>
              <a:rPr lang="en-US" sz="3752" dirty="0">
                <a:solidFill>
                  <a:srgbClr val="F2F0F4"/>
                </a:solidFill>
                <a:latin typeface="Montserrat" pitchFamily="34" charset="0"/>
                <a:ea typeface="Montserrat" pitchFamily="34" charset="-122"/>
                <a:cs typeface="Montserrat" pitchFamily="34" charset="-120"/>
              </a:rPr>
              <a:t>System approach</a:t>
            </a:r>
            <a:endParaRPr lang="en-US" sz="3752" dirty="0"/>
          </a:p>
        </p:txBody>
      </p:sp>
      <p:sp>
        <p:nvSpPr>
          <p:cNvPr id="6" name="Shape 2"/>
          <p:cNvSpPr/>
          <p:nvPr/>
        </p:nvSpPr>
        <p:spPr>
          <a:xfrm>
            <a:off x="7296150" y="3789402"/>
            <a:ext cx="38100" cy="3914775"/>
          </a:xfrm>
          <a:prstGeom prst="roundRect">
            <a:avLst>
              <a:gd name="adj" fmla="val 225127"/>
            </a:avLst>
          </a:prstGeom>
          <a:solidFill>
            <a:srgbClr val="552C86"/>
          </a:solidFill>
          <a:ln/>
        </p:spPr>
      </p:sp>
      <p:sp>
        <p:nvSpPr>
          <p:cNvPr id="7" name="Shape 3"/>
          <p:cNvSpPr/>
          <p:nvPr/>
        </p:nvSpPr>
        <p:spPr>
          <a:xfrm>
            <a:off x="6433661" y="4133612"/>
            <a:ext cx="667107" cy="38100"/>
          </a:xfrm>
          <a:prstGeom prst="roundRect">
            <a:avLst>
              <a:gd name="adj" fmla="val 225127"/>
            </a:avLst>
          </a:prstGeom>
          <a:solidFill>
            <a:srgbClr val="552C86"/>
          </a:solidFill>
          <a:ln/>
        </p:spPr>
      </p:sp>
      <p:sp>
        <p:nvSpPr>
          <p:cNvPr id="8" name="Shape 4"/>
          <p:cNvSpPr/>
          <p:nvPr/>
        </p:nvSpPr>
        <p:spPr>
          <a:xfrm>
            <a:off x="7100768" y="3938349"/>
            <a:ext cx="428863" cy="428863"/>
          </a:xfrm>
          <a:prstGeom prst="roundRect">
            <a:avLst>
              <a:gd name="adj" fmla="val 20000"/>
            </a:avLst>
          </a:prstGeom>
          <a:noFill/>
          <a:ln w="7620">
            <a:solidFill>
              <a:srgbClr val="552C86"/>
            </a:solidFill>
            <a:prstDash val="solid"/>
          </a:ln>
        </p:spPr>
      </p:sp>
      <p:sp>
        <p:nvSpPr>
          <p:cNvPr id="9" name="Text 5"/>
          <p:cNvSpPr/>
          <p:nvPr/>
        </p:nvSpPr>
        <p:spPr>
          <a:xfrm>
            <a:off x="7263527" y="3974068"/>
            <a:ext cx="103227" cy="357307"/>
          </a:xfrm>
          <a:prstGeom prst="rect">
            <a:avLst/>
          </a:prstGeom>
          <a:noFill/>
          <a:ln/>
        </p:spPr>
        <p:txBody>
          <a:bodyPr wrap="none" rtlCol="0" anchor="t"/>
          <a:lstStyle/>
          <a:p>
            <a:pPr marL="0" indent="0" algn="ctr">
              <a:lnSpc>
                <a:spcPts val="2814"/>
              </a:lnSpc>
              <a:buNone/>
            </a:pPr>
            <a:r>
              <a:rPr lang="en-US" sz="2251" dirty="0">
                <a:solidFill>
                  <a:srgbClr val="DCD7E5"/>
                </a:solidFill>
                <a:latin typeface="Montserrat" pitchFamily="34" charset="0"/>
                <a:ea typeface="Montserrat" pitchFamily="34" charset="-122"/>
                <a:cs typeface="Montserrat" pitchFamily="34" charset="-120"/>
              </a:rPr>
              <a:t>1</a:t>
            </a:r>
            <a:endParaRPr lang="en-US" sz="2251" dirty="0"/>
          </a:p>
        </p:txBody>
      </p:sp>
      <p:sp>
        <p:nvSpPr>
          <p:cNvPr id="10" name="Text 6"/>
          <p:cNvSpPr/>
          <p:nvPr/>
        </p:nvSpPr>
        <p:spPr>
          <a:xfrm>
            <a:off x="3884414" y="3979902"/>
            <a:ext cx="2382560" cy="297775"/>
          </a:xfrm>
          <a:prstGeom prst="rect">
            <a:avLst/>
          </a:prstGeom>
          <a:noFill/>
          <a:ln/>
        </p:spPr>
        <p:txBody>
          <a:bodyPr wrap="none" rtlCol="0" anchor="t"/>
          <a:lstStyle/>
          <a:p>
            <a:pPr marL="0" indent="0" algn="r">
              <a:lnSpc>
                <a:spcPts val="2345"/>
              </a:lnSpc>
              <a:buNone/>
            </a:pPr>
            <a:r>
              <a:rPr lang="en-US" sz="1876" dirty="0">
                <a:solidFill>
                  <a:srgbClr val="DCD7E5"/>
                </a:solidFill>
                <a:latin typeface="Montserrat" pitchFamily="34" charset="0"/>
                <a:ea typeface="Montserrat" pitchFamily="34" charset="-122"/>
                <a:cs typeface="Montserrat" pitchFamily="34" charset="-120"/>
              </a:rPr>
              <a:t>Data Acquisition</a:t>
            </a:r>
            <a:endParaRPr lang="en-US" sz="1876" dirty="0"/>
          </a:p>
        </p:txBody>
      </p:sp>
      <p:sp>
        <p:nvSpPr>
          <p:cNvPr id="11" name="Text 7"/>
          <p:cNvSpPr/>
          <p:nvPr/>
        </p:nvSpPr>
        <p:spPr>
          <a:xfrm>
            <a:off x="2788325" y="4391978"/>
            <a:ext cx="3478649" cy="914757"/>
          </a:xfrm>
          <a:prstGeom prst="rect">
            <a:avLst/>
          </a:prstGeom>
          <a:noFill/>
          <a:ln/>
        </p:spPr>
        <p:txBody>
          <a:bodyPr wrap="square" rtlCol="0" anchor="t"/>
          <a:lstStyle/>
          <a:p>
            <a:pPr marL="0" indent="0" algn="r">
              <a:lnSpc>
                <a:spcPts val="2401"/>
              </a:lnSpc>
              <a:buNone/>
            </a:pPr>
            <a:r>
              <a:rPr lang="en-US" sz="1501" dirty="0">
                <a:solidFill>
                  <a:srgbClr val="DCD7E5"/>
                </a:solidFill>
                <a:latin typeface="Heebo" pitchFamily="34" charset="0"/>
                <a:ea typeface="Heebo" pitchFamily="34" charset="-122"/>
                <a:cs typeface="Heebo" pitchFamily="34" charset="-120"/>
              </a:rPr>
              <a:t>Collect a diverse dataset of lung CT scans, both healthy and with cancer, to train the CNN model.</a:t>
            </a:r>
            <a:endParaRPr lang="en-US" sz="1501" dirty="0"/>
          </a:p>
        </p:txBody>
      </p:sp>
      <p:sp>
        <p:nvSpPr>
          <p:cNvPr id="12" name="Shape 8"/>
          <p:cNvSpPr/>
          <p:nvPr/>
        </p:nvSpPr>
        <p:spPr>
          <a:xfrm>
            <a:off x="7529632" y="5086469"/>
            <a:ext cx="667107" cy="38100"/>
          </a:xfrm>
          <a:prstGeom prst="roundRect">
            <a:avLst>
              <a:gd name="adj" fmla="val 225127"/>
            </a:avLst>
          </a:prstGeom>
          <a:solidFill>
            <a:srgbClr val="552C86"/>
          </a:solidFill>
          <a:ln/>
        </p:spPr>
      </p:sp>
      <p:sp>
        <p:nvSpPr>
          <p:cNvPr id="13" name="Shape 9"/>
          <p:cNvSpPr/>
          <p:nvPr/>
        </p:nvSpPr>
        <p:spPr>
          <a:xfrm>
            <a:off x="7100768" y="4891207"/>
            <a:ext cx="428863" cy="428863"/>
          </a:xfrm>
          <a:prstGeom prst="roundRect">
            <a:avLst>
              <a:gd name="adj" fmla="val 20000"/>
            </a:avLst>
          </a:prstGeom>
          <a:noFill/>
          <a:ln w="7620">
            <a:solidFill>
              <a:srgbClr val="552C86"/>
            </a:solidFill>
            <a:prstDash val="solid"/>
          </a:ln>
        </p:spPr>
      </p:sp>
      <p:sp>
        <p:nvSpPr>
          <p:cNvPr id="14" name="Text 10"/>
          <p:cNvSpPr/>
          <p:nvPr/>
        </p:nvSpPr>
        <p:spPr>
          <a:xfrm>
            <a:off x="7233999" y="4926925"/>
            <a:ext cx="162401" cy="357307"/>
          </a:xfrm>
          <a:prstGeom prst="rect">
            <a:avLst/>
          </a:prstGeom>
          <a:noFill/>
          <a:ln/>
        </p:spPr>
        <p:txBody>
          <a:bodyPr wrap="none" rtlCol="0" anchor="t"/>
          <a:lstStyle/>
          <a:p>
            <a:pPr marL="0" indent="0" algn="ctr">
              <a:lnSpc>
                <a:spcPts val="2814"/>
              </a:lnSpc>
              <a:buNone/>
            </a:pPr>
            <a:r>
              <a:rPr lang="en-US" sz="2251" dirty="0">
                <a:solidFill>
                  <a:srgbClr val="DCD7E5"/>
                </a:solidFill>
                <a:latin typeface="Montserrat" pitchFamily="34" charset="0"/>
                <a:ea typeface="Montserrat" pitchFamily="34" charset="-122"/>
                <a:cs typeface="Montserrat" pitchFamily="34" charset="-120"/>
              </a:rPr>
              <a:t>2</a:t>
            </a:r>
            <a:endParaRPr lang="en-US" sz="2251" dirty="0"/>
          </a:p>
        </p:txBody>
      </p:sp>
      <p:sp>
        <p:nvSpPr>
          <p:cNvPr id="15" name="Text 11"/>
          <p:cNvSpPr/>
          <p:nvPr/>
        </p:nvSpPr>
        <p:spPr>
          <a:xfrm>
            <a:off x="8363426" y="4932759"/>
            <a:ext cx="2535555" cy="297775"/>
          </a:xfrm>
          <a:prstGeom prst="rect">
            <a:avLst/>
          </a:prstGeom>
          <a:noFill/>
          <a:ln/>
        </p:spPr>
        <p:txBody>
          <a:bodyPr wrap="none" rtlCol="0" anchor="t"/>
          <a:lstStyle/>
          <a:p>
            <a:pPr marL="0" indent="0" algn="l">
              <a:lnSpc>
                <a:spcPts val="2345"/>
              </a:lnSpc>
              <a:buNone/>
            </a:pPr>
            <a:r>
              <a:rPr lang="en-US" sz="1876" dirty="0">
                <a:solidFill>
                  <a:srgbClr val="DCD7E5"/>
                </a:solidFill>
                <a:latin typeface="Montserrat" pitchFamily="34" charset="0"/>
                <a:ea typeface="Montserrat" pitchFamily="34" charset="-122"/>
                <a:cs typeface="Montserrat" pitchFamily="34" charset="-120"/>
              </a:rPr>
              <a:t>Image Preprocessing</a:t>
            </a:r>
            <a:endParaRPr lang="en-US" sz="1876" dirty="0"/>
          </a:p>
        </p:txBody>
      </p:sp>
      <p:sp>
        <p:nvSpPr>
          <p:cNvPr id="16" name="Text 12"/>
          <p:cNvSpPr/>
          <p:nvPr/>
        </p:nvSpPr>
        <p:spPr>
          <a:xfrm>
            <a:off x="8363426" y="5344835"/>
            <a:ext cx="3478649" cy="914757"/>
          </a:xfrm>
          <a:prstGeom prst="rect">
            <a:avLst/>
          </a:prstGeom>
          <a:noFill/>
          <a:ln/>
        </p:spPr>
        <p:txBody>
          <a:bodyPr wrap="square" rtlCol="0" anchor="t"/>
          <a:lstStyle/>
          <a:p>
            <a:pPr marL="0" indent="0" algn="l">
              <a:lnSpc>
                <a:spcPts val="2401"/>
              </a:lnSpc>
              <a:buNone/>
            </a:pPr>
            <a:r>
              <a:rPr lang="en-US" sz="1501" dirty="0">
                <a:solidFill>
                  <a:srgbClr val="DCD7E5"/>
                </a:solidFill>
                <a:latin typeface="Heebo" pitchFamily="34" charset="0"/>
                <a:ea typeface="Heebo" pitchFamily="34" charset="-122"/>
                <a:cs typeface="Heebo" pitchFamily="34" charset="-120"/>
              </a:rPr>
              <a:t>Preprocess the CT scans by resizing, normalizing pixel values, and applying data augmentation techniques.</a:t>
            </a:r>
            <a:endParaRPr lang="en-US" sz="1501" dirty="0"/>
          </a:p>
        </p:txBody>
      </p:sp>
      <p:sp>
        <p:nvSpPr>
          <p:cNvPr id="17" name="Shape 13"/>
          <p:cNvSpPr/>
          <p:nvPr/>
        </p:nvSpPr>
        <p:spPr>
          <a:xfrm>
            <a:off x="6433661" y="6035635"/>
            <a:ext cx="667107" cy="38100"/>
          </a:xfrm>
          <a:prstGeom prst="roundRect">
            <a:avLst>
              <a:gd name="adj" fmla="val 225127"/>
            </a:avLst>
          </a:prstGeom>
          <a:solidFill>
            <a:srgbClr val="552C86"/>
          </a:solidFill>
          <a:ln/>
        </p:spPr>
      </p:sp>
      <p:sp>
        <p:nvSpPr>
          <p:cNvPr id="18" name="Shape 14"/>
          <p:cNvSpPr/>
          <p:nvPr/>
        </p:nvSpPr>
        <p:spPr>
          <a:xfrm>
            <a:off x="7100768" y="5840373"/>
            <a:ext cx="428863" cy="428863"/>
          </a:xfrm>
          <a:prstGeom prst="roundRect">
            <a:avLst>
              <a:gd name="adj" fmla="val 20000"/>
            </a:avLst>
          </a:prstGeom>
          <a:noFill/>
          <a:ln w="7620">
            <a:solidFill>
              <a:srgbClr val="552C86"/>
            </a:solidFill>
            <a:prstDash val="solid"/>
          </a:ln>
        </p:spPr>
      </p:sp>
      <p:sp>
        <p:nvSpPr>
          <p:cNvPr id="19" name="Text 15"/>
          <p:cNvSpPr/>
          <p:nvPr/>
        </p:nvSpPr>
        <p:spPr>
          <a:xfrm>
            <a:off x="7234476" y="5876092"/>
            <a:ext cx="161330" cy="357307"/>
          </a:xfrm>
          <a:prstGeom prst="rect">
            <a:avLst/>
          </a:prstGeom>
          <a:noFill/>
          <a:ln/>
        </p:spPr>
        <p:txBody>
          <a:bodyPr wrap="none" rtlCol="0" anchor="t"/>
          <a:lstStyle/>
          <a:p>
            <a:pPr marL="0" indent="0" algn="ctr">
              <a:lnSpc>
                <a:spcPts val="2814"/>
              </a:lnSpc>
              <a:buNone/>
            </a:pPr>
            <a:r>
              <a:rPr lang="en-US" sz="2251" dirty="0">
                <a:solidFill>
                  <a:srgbClr val="DCD7E5"/>
                </a:solidFill>
                <a:latin typeface="Montserrat" pitchFamily="34" charset="0"/>
                <a:ea typeface="Montserrat" pitchFamily="34" charset="-122"/>
                <a:cs typeface="Montserrat" pitchFamily="34" charset="-120"/>
              </a:rPr>
              <a:t>3</a:t>
            </a:r>
            <a:endParaRPr lang="en-US" sz="2251" dirty="0"/>
          </a:p>
        </p:txBody>
      </p:sp>
      <p:sp>
        <p:nvSpPr>
          <p:cNvPr id="20" name="Text 16"/>
          <p:cNvSpPr/>
          <p:nvPr/>
        </p:nvSpPr>
        <p:spPr>
          <a:xfrm>
            <a:off x="3884414" y="5881926"/>
            <a:ext cx="2382560" cy="297775"/>
          </a:xfrm>
          <a:prstGeom prst="rect">
            <a:avLst/>
          </a:prstGeom>
          <a:noFill/>
          <a:ln/>
        </p:spPr>
        <p:txBody>
          <a:bodyPr wrap="none" rtlCol="0" anchor="t"/>
          <a:lstStyle/>
          <a:p>
            <a:pPr marL="0" indent="0" algn="r">
              <a:lnSpc>
                <a:spcPts val="2345"/>
              </a:lnSpc>
              <a:buNone/>
            </a:pPr>
            <a:r>
              <a:rPr lang="en-US" sz="1876" dirty="0">
                <a:solidFill>
                  <a:srgbClr val="DCD7E5"/>
                </a:solidFill>
                <a:latin typeface="Montserrat" pitchFamily="34" charset="0"/>
                <a:ea typeface="Montserrat" pitchFamily="34" charset="-122"/>
                <a:cs typeface="Montserrat" pitchFamily="34" charset="-120"/>
              </a:rPr>
              <a:t>Model Architecture</a:t>
            </a:r>
            <a:endParaRPr lang="en-US" sz="1876" dirty="0"/>
          </a:p>
        </p:txBody>
      </p:sp>
      <p:sp>
        <p:nvSpPr>
          <p:cNvPr id="21" name="Text 17"/>
          <p:cNvSpPr/>
          <p:nvPr/>
        </p:nvSpPr>
        <p:spPr>
          <a:xfrm>
            <a:off x="2788325" y="6294001"/>
            <a:ext cx="3478649" cy="1219676"/>
          </a:xfrm>
          <a:prstGeom prst="rect">
            <a:avLst/>
          </a:prstGeom>
          <a:noFill/>
          <a:ln/>
        </p:spPr>
        <p:txBody>
          <a:bodyPr wrap="square" rtlCol="0" anchor="t"/>
          <a:lstStyle/>
          <a:p>
            <a:pPr marL="0" indent="0" algn="r">
              <a:lnSpc>
                <a:spcPts val="2401"/>
              </a:lnSpc>
              <a:buNone/>
            </a:pPr>
            <a:r>
              <a:rPr lang="en-US" sz="1501" dirty="0">
                <a:solidFill>
                  <a:srgbClr val="DCD7E5"/>
                </a:solidFill>
                <a:latin typeface="Heebo" pitchFamily="34" charset="0"/>
                <a:ea typeface="Heebo" pitchFamily="34" charset="-122"/>
                <a:cs typeface="Heebo" pitchFamily="34" charset="-120"/>
              </a:rPr>
              <a:t>Design a robust CNN architecture, leveraging techniques like transfer learning, to accurately classify lung cancer from the CT images.</a:t>
            </a:r>
            <a:endParaRPr lang="en-US" sz="150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847963"/>
            <a:ext cx="760999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Algorithm and deployment</a:t>
            </a:r>
            <a:endParaRPr lang="en-US" sz="4374" dirty="0"/>
          </a:p>
        </p:txBody>
      </p:sp>
      <p:sp>
        <p:nvSpPr>
          <p:cNvPr id="5" name="Text 2"/>
          <p:cNvSpPr/>
          <p:nvPr/>
        </p:nvSpPr>
        <p:spPr>
          <a:xfrm>
            <a:off x="2037993" y="2075498"/>
            <a:ext cx="5006221"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proposed system utilizes a Convolutional Neural Network (CNN) algorithm for accurate lung cancer detection. The CNN model is trained on a large dataset of lung CT scans, learning to identify subtle patterns and abnormalities that indicate the presence of cancerous cells.</a:t>
            </a:r>
            <a:endParaRPr lang="en-US" sz="1750" dirty="0"/>
          </a:p>
        </p:txBody>
      </p:sp>
      <p:sp>
        <p:nvSpPr>
          <p:cNvPr id="6" name="Text 3"/>
          <p:cNvSpPr/>
          <p:nvPr/>
        </p:nvSpPr>
        <p:spPr>
          <a:xfrm>
            <a:off x="2037993" y="4407813"/>
            <a:ext cx="5006221"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trained model is then deployed as a web-based application, allowing medical professionals to upload patient CT scans and receive a detailed analysis and diagnosis. The deployment leverages cloud computing infrastructure to ensure scalability and accessibility.</a:t>
            </a:r>
            <a:endParaRPr lang="en-US" sz="1750" dirty="0"/>
          </a:p>
        </p:txBody>
      </p:sp>
      <p:pic>
        <p:nvPicPr>
          <p:cNvPr id="7" name="Image 1" descr="preencoded.png"/>
          <p:cNvPicPr>
            <a:picLocks noChangeAspect="1"/>
          </p:cNvPicPr>
          <p:nvPr/>
        </p:nvPicPr>
        <p:blipFill>
          <a:blip r:embed="rId4"/>
          <a:stretch>
            <a:fillRect/>
          </a:stretch>
        </p:blipFill>
        <p:spPr>
          <a:xfrm>
            <a:off x="7593806" y="2125504"/>
            <a:ext cx="5006221" cy="500622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1" y="0"/>
            <a:ext cx="6319599" cy="8229600"/>
          </a:xfrm>
          <a:prstGeom prst="rect">
            <a:avLst/>
          </a:prstGeom>
        </p:spPr>
      </p:pic>
      <p:sp>
        <p:nvSpPr>
          <p:cNvPr id="5" name="Text 1"/>
          <p:cNvSpPr/>
          <p:nvPr/>
        </p:nvSpPr>
        <p:spPr>
          <a:xfrm>
            <a:off x="7917872" y="251043"/>
            <a:ext cx="576203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Training and process</a:t>
            </a:r>
            <a:endParaRPr lang="en-US" sz="4374" dirty="0"/>
          </a:p>
        </p:txBody>
      </p:sp>
      <p:sp>
        <p:nvSpPr>
          <p:cNvPr id="6" name="Text 2"/>
          <p:cNvSpPr/>
          <p:nvPr/>
        </p:nvSpPr>
        <p:spPr>
          <a:xfrm>
            <a:off x="8032173" y="1127284"/>
            <a:ext cx="5765027"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training process for the proposed lung cancer detection system using convolutional neural networks (CNNs) involves several key steps. First, a large dataset of lung CT scans is acquired, comprising both healthy and cancerous cases. This dataset is carefully curated and annotated by medical experts to ensure accuracy.</a:t>
            </a:r>
            <a:endParaRPr lang="en-US" sz="1750" dirty="0"/>
          </a:p>
        </p:txBody>
      </p:sp>
      <p:sp>
        <p:nvSpPr>
          <p:cNvPr id="7" name="Text 3"/>
          <p:cNvSpPr/>
          <p:nvPr/>
        </p:nvSpPr>
        <p:spPr>
          <a:xfrm>
            <a:off x="8032172" y="3398206"/>
            <a:ext cx="5765027"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CNN model is then trained on this dataset, with the goal of learning to distinguish between healthy and cancerous lung patterns. The training process involves iterative optimization of the model's parameters, guided by techniques such as gradient descent and backpropagation. Rigorous cross-validation is employed to ensure the model's generalization capability.</a:t>
            </a:r>
            <a:endParaRPr lang="en-US" sz="1750" dirty="0"/>
          </a:p>
        </p:txBody>
      </p:sp>
      <p:sp>
        <p:nvSpPr>
          <p:cNvPr id="8" name="Text 4"/>
          <p:cNvSpPr/>
          <p:nvPr/>
        </p:nvSpPr>
        <p:spPr>
          <a:xfrm>
            <a:off x="8032173" y="5944672"/>
            <a:ext cx="5765027"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Throughout the training, the model's performance is monitored, and hyperparameters are tuned to achieve the best possible accuracy, sensitivity, and specificity. The final model is then thoroughly tested on a separate, unseen dataset to validate its real-world effectiveness before deployment.</a:t>
            </a:r>
            <a:endParaRPr lang="en-US" sz="1750" dirty="0"/>
          </a:p>
        </p:txBody>
      </p:sp>
      <p:pic>
        <p:nvPicPr>
          <p:cNvPr id="9" name="Picture 8">
            <a:extLst>
              <a:ext uri="{FF2B5EF4-FFF2-40B4-BE49-F238E27FC236}">
                <a16:creationId xmlns:a16="http://schemas.microsoft.com/office/drawing/2014/main" id="{051E2AE5-D26D-EB7F-F0B6-D7AC14897E93}"/>
              </a:ext>
            </a:extLst>
          </p:cNvPr>
          <p:cNvPicPr>
            <a:picLocks noChangeAspect="1"/>
          </p:cNvPicPr>
          <p:nvPr/>
        </p:nvPicPr>
        <p:blipFill>
          <a:blip r:embed="rId5"/>
          <a:stretch>
            <a:fillRect/>
          </a:stretch>
        </p:blipFill>
        <p:spPr>
          <a:xfrm>
            <a:off x="1" y="101128"/>
            <a:ext cx="7570158" cy="81284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2083475"/>
            <a:ext cx="55549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Prediction Process</a:t>
            </a:r>
            <a:endParaRPr lang="en-US" sz="4374" dirty="0"/>
          </a:p>
        </p:txBody>
      </p:sp>
      <p:pic>
        <p:nvPicPr>
          <p:cNvPr id="5" name="Image 1" descr="preencoded.png"/>
          <p:cNvPicPr>
            <a:picLocks noChangeAspect="1"/>
          </p:cNvPicPr>
          <p:nvPr/>
        </p:nvPicPr>
        <p:blipFill>
          <a:blip r:embed="rId4"/>
          <a:stretch>
            <a:fillRect/>
          </a:stretch>
        </p:blipFill>
        <p:spPr>
          <a:xfrm>
            <a:off x="2037993" y="3222188"/>
            <a:ext cx="444341" cy="444341"/>
          </a:xfrm>
          <a:prstGeom prst="rect">
            <a:avLst/>
          </a:prstGeom>
        </p:spPr>
      </p:pic>
      <p:sp>
        <p:nvSpPr>
          <p:cNvPr id="6" name="Text 2"/>
          <p:cNvSpPr/>
          <p:nvPr/>
        </p:nvSpPr>
        <p:spPr>
          <a:xfrm>
            <a:off x="2037993" y="3888700"/>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Data Preprocessing</a:t>
            </a:r>
            <a:endParaRPr lang="en-US" sz="2187" dirty="0"/>
          </a:p>
        </p:txBody>
      </p:sp>
      <p:sp>
        <p:nvSpPr>
          <p:cNvPr id="7" name="Text 3"/>
          <p:cNvSpPr/>
          <p:nvPr/>
        </p:nvSpPr>
        <p:spPr>
          <a:xfrm>
            <a:off x="2037993" y="4369118"/>
            <a:ext cx="3295888"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The input lung images are preprocessed to ensure consistent size, resolution, and format for the CNN model.</a:t>
            </a:r>
            <a:endParaRPr lang="en-US" sz="1750" dirty="0"/>
          </a:p>
        </p:txBody>
      </p:sp>
      <p:pic>
        <p:nvPicPr>
          <p:cNvPr id="8" name="Image 2" descr="preencoded.png"/>
          <p:cNvPicPr>
            <a:picLocks noChangeAspect="1"/>
          </p:cNvPicPr>
          <p:nvPr/>
        </p:nvPicPr>
        <p:blipFill>
          <a:blip r:embed="rId5"/>
          <a:stretch>
            <a:fillRect/>
          </a:stretch>
        </p:blipFill>
        <p:spPr>
          <a:xfrm>
            <a:off x="5667137" y="3222188"/>
            <a:ext cx="444341" cy="444341"/>
          </a:xfrm>
          <a:prstGeom prst="rect">
            <a:avLst/>
          </a:prstGeom>
        </p:spPr>
      </p:pic>
      <p:sp>
        <p:nvSpPr>
          <p:cNvPr id="9" name="Text 4"/>
          <p:cNvSpPr/>
          <p:nvPr/>
        </p:nvSpPr>
        <p:spPr>
          <a:xfrm>
            <a:off x="5667137" y="3888700"/>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CNN Model</a:t>
            </a:r>
            <a:endParaRPr lang="en-US" sz="2187" dirty="0"/>
          </a:p>
        </p:txBody>
      </p:sp>
      <p:sp>
        <p:nvSpPr>
          <p:cNvPr id="10" name="Text 5"/>
          <p:cNvSpPr/>
          <p:nvPr/>
        </p:nvSpPr>
        <p:spPr>
          <a:xfrm>
            <a:off x="5667137" y="4369118"/>
            <a:ext cx="3296007" cy="1777008"/>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The preprocessed lung images are fed into a pre-trained Convolutional Neural Network (CNN) model for feature extraction and classification.</a:t>
            </a:r>
            <a:endParaRPr lang="en-US" sz="1750" dirty="0"/>
          </a:p>
        </p:txBody>
      </p:sp>
      <p:pic>
        <p:nvPicPr>
          <p:cNvPr id="11" name="Image 3" descr="preencoded.png"/>
          <p:cNvPicPr>
            <a:picLocks noChangeAspect="1"/>
          </p:cNvPicPr>
          <p:nvPr/>
        </p:nvPicPr>
        <p:blipFill>
          <a:blip r:embed="rId6"/>
          <a:stretch>
            <a:fillRect/>
          </a:stretch>
        </p:blipFill>
        <p:spPr>
          <a:xfrm>
            <a:off x="9296400" y="3222188"/>
            <a:ext cx="444341" cy="444341"/>
          </a:xfrm>
          <a:prstGeom prst="rect">
            <a:avLst/>
          </a:prstGeom>
        </p:spPr>
      </p:pic>
      <p:sp>
        <p:nvSpPr>
          <p:cNvPr id="12" name="Text 6"/>
          <p:cNvSpPr/>
          <p:nvPr/>
        </p:nvSpPr>
        <p:spPr>
          <a:xfrm>
            <a:off x="9296400" y="3888700"/>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Prediction</a:t>
            </a:r>
            <a:endParaRPr lang="en-US" sz="2187" dirty="0"/>
          </a:p>
        </p:txBody>
      </p:sp>
      <p:sp>
        <p:nvSpPr>
          <p:cNvPr id="13" name="Text 7"/>
          <p:cNvSpPr/>
          <p:nvPr/>
        </p:nvSpPr>
        <p:spPr>
          <a:xfrm>
            <a:off x="9296400" y="4369118"/>
            <a:ext cx="3296007" cy="1777008"/>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The CNN model outputs a prediction, classifying the lung image as either cancerous or non-cancerous, with a corresponding probability score.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104662"/>
            <a:ext cx="55549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Result</a:t>
            </a:r>
            <a:endParaRPr lang="en-US" sz="4374" dirty="0"/>
          </a:p>
        </p:txBody>
      </p:sp>
      <p:sp>
        <p:nvSpPr>
          <p:cNvPr id="5" name="Shape 2"/>
          <p:cNvSpPr/>
          <p:nvPr/>
        </p:nvSpPr>
        <p:spPr>
          <a:xfrm>
            <a:off x="2037993" y="2416969"/>
            <a:ext cx="499943" cy="499943"/>
          </a:xfrm>
          <a:prstGeom prst="roundRect">
            <a:avLst>
              <a:gd name="adj" fmla="val 20000"/>
            </a:avLst>
          </a:prstGeom>
          <a:noFill/>
          <a:ln w="7620">
            <a:solidFill>
              <a:srgbClr val="552C86"/>
            </a:solidFill>
            <a:prstDash val="solid"/>
          </a:ln>
        </p:spPr>
      </p:sp>
      <p:sp>
        <p:nvSpPr>
          <p:cNvPr id="6" name="Text 3"/>
          <p:cNvSpPr/>
          <p:nvPr/>
        </p:nvSpPr>
        <p:spPr>
          <a:xfrm>
            <a:off x="2227778" y="2458641"/>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7" name="Text 4"/>
          <p:cNvSpPr/>
          <p:nvPr/>
        </p:nvSpPr>
        <p:spPr>
          <a:xfrm>
            <a:off x="2760107" y="2493288"/>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High Accuracy</a:t>
            </a:r>
            <a:endParaRPr lang="en-US" sz="2187" dirty="0"/>
          </a:p>
        </p:txBody>
      </p:sp>
      <p:sp>
        <p:nvSpPr>
          <p:cNvPr id="8" name="Text 5"/>
          <p:cNvSpPr/>
          <p:nvPr/>
        </p:nvSpPr>
        <p:spPr>
          <a:xfrm>
            <a:off x="2760107" y="2973705"/>
            <a:ext cx="4444008"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proposed CNN-based lung cancer detection system achieved an accuracy of 94% in identifying lung cancer from CT scans with high precision and recall.</a:t>
            </a:r>
            <a:endParaRPr lang="en-US" sz="1750" dirty="0"/>
          </a:p>
        </p:txBody>
      </p:sp>
      <p:sp>
        <p:nvSpPr>
          <p:cNvPr id="9" name="Shape 6"/>
          <p:cNvSpPr/>
          <p:nvPr/>
        </p:nvSpPr>
        <p:spPr>
          <a:xfrm>
            <a:off x="7426285" y="2416969"/>
            <a:ext cx="499943" cy="499943"/>
          </a:xfrm>
          <a:prstGeom prst="roundRect">
            <a:avLst>
              <a:gd name="adj" fmla="val 20000"/>
            </a:avLst>
          </a:prstGeom>
          <a:noFill/>
          <a:ln w="7620">
            <a:solidFill>
              <a:srgbClr val="552C86"/>
            </a:solidFill>
            <a:prstDash val="solid"/>
          </a:ln>
        </p:spPr>
      </p:sp>
      <p:sp>
        <p:nvSpPr>
          <p:cNvPr id="10" name="Text 7"/>
          <p:cNvSpPr/>
          <p:nvPr/>
        </p:nvSpPr>
        <p:spPr>
          <a:xfrm>
            <a:off x="7581543" y="2458641"/>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1" name="Text 8"/>
          <p:cNvSpPr/>
          <p:nvPr/>
        </p:nvSpPr>
        <p:spPr>
          <a:xfrm>
            <a:off x="8148399" y="2493288"/>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Early Detection</a:t>
            </a:r>
            <a:endParaRPr lang="en-US" sz="2187" dirty="0"/>
          </a:p>
        </p:txBody>
      </p:sp>
      <p:sp>
        <p:nvSpPr>
          <p:cNvPr id="12" name="Text 9"/>
          <p:cNvSpPr/>
          <p:nvPr/>
        </p:nvSpPr>
        <p:spPr>
          <a:xfrm>
            <a:off x="8148399" y="2973705"/>
            <a:ext cx="4444008"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system was able to detect lung cancer in its early stages, providing patients with more treatment options and improving their prognosis.</a:t>
            </a:r>
            <a:endParaRPr lang="en-US" sz="1750" dirty="0"/>
          </a:p>
        </p:txBody>
      </p:sp>
      <p:sp>
        <p:nvSpPr>
          <p:cNvPr id="13" name="Shape 10"/>
          <p:cNvSpPr/>
          <p:nvPr/>
        </p:nvSpPr>
        <p:spPr>
          <a:xfrm>
            <a:off x="2037993" y="4791075"/>
            <a:ext cx="499943" cy="499943"/>
          </a:xfrm>
          <a:prstGeom prst="roundRect">
            <a:avLst>
              <a:gd name="adj" fmla="val 20000"/>
            </a:avLst>
          </a:prstGeom>
          <a:noFill/>
          <a:ln w="7620">
            <a:solidFill>
              <a:srgbClr val="552C86"/>
            </a:solidFill>
            <a:prstDash val="solid"/>
          </a:ln>
        </p:spPr>
      </p:sp>
      <p:sp>
        <p:nvSpPr>
          <p:cNvPr id="14" name="Text 11"/>
          <p:cNvSpPr/>
          <p:nvPr/>
        </p:nvSpPr>
        <p:spPr>
          <a:xfrm>
            <a:off x="2193965" y="4832747"/>
            <a:ext cx="1880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5" name="Text 12"/>
          <p:cNvSpPr/>
          <p:nvPr/>
        </p:nvSpPr>
        <p:spPr>
          <a:xfrm>
            <a:off x="2760107" y="4867394"/>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Reduced Errors</a:t>
            </a:r>
            <a:endParaRPr lang="en-US" sz="2187" dirty="0"/>
          </a:p>
        </p:txBody>
      </p:sp>
      <p:sp>
        <p:nvSpPr>
          <p:cNvPr id="16" name="Text 13"/>
          <p:cNvSpPr/>
          <p:nvPr/>
        </p:nvSpPr>
        <p:spPr>
          <a:xfrm>
            <a:off x="2760107" y="5347811"/>
            <a:ext cx="4444008"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Compared to manual diagnosis, the automated system significantly reduced the number of false positives and false negatives, leading to more reliable and consistent results.</a:t>
            </a:r>
            <a:endParaRPr lang="en-US" sz="1750" dirty="0"/>
          </a:p>
        </p:txBody>
      </p:sp>
      <p:sp>
        <p:nvSpPr>
          <p:cNvPr id="17" name="Shape 14"/>
          <p:cNvSpPr/>
          <p:nvPr/>
        </p:nvSpPr>
        <p:spPr>
          <a:xfrm>
            <a:off x="7426285" y="4791075"/>
            <a:ext cx="499943" cy="499943"/>
          </a:xfrm>
          <a:prstGeom prst="roundRect">
            <a:avLst>
              <a:gd name="adj" fmla="val 20000"/>
            </a:avLst>
          </a:prstGeom>
          <a:noFill/>
          <a:ln w="7620">
            <a:solidFill>
              <a:srgbClr val="552C86"/>
            </a:solidFill>
            <a:prstDash val="solid"/>
          </a:ln>
        </p:spPr>
      </p:sp>
      <p:sp>
        <p:nvSpPr>
          <p:cNvPr id="18" name="Text 15"/>
          <p:cNvSpPr/>
          <p:nvPr/>
        </p:nvSpPr>
        <p:spPr>
          <a:xfrm>
            <a:off x="7566065" y="4832747"/>
            <a:ext cx="220385"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4</a:t>
            </a:r>
            <a:endParaRPr lang="en-US" sz="2624" dirty="0"/>
          </a:p>
        </p:txBody>
      </p:sp>
      <p:sp>
        <p:nvSpPr>
          <p:cNvPr id="19" name="Text 16"/>
          <p:cNvSpPr/>
          <p:nvPr/>
        </p:nvSpPr>
        <p:spPr>
          <a:xfrm>
            <a:off x="8148399" y="4867394"/>
            <a:ext cx="2872621"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Real-time Prediction</a:t>
            </a:r>
            <a:endParaRPr lang="en-US" sz="2187" dirty="0"/>
          </a:p>
        </p:txBody>
      </p:sp>
      <p:sp>
        <p:nvSpPr>
          <p:cNvPr id="20" name="Text 17"/>
          <p:cNvSpPr/>
          <p:nvPr/>
        </p:nvSpPr>
        <p:spPr>
          <a:xfrm>
            <a:off x="8148399" y="5347811"/>
            <a:ext cx="4444008"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deep learning model was optimized for fast inference, enabling real-time lung cancer prediction from CT scans, which is crucial for timely diagnosis and treatment.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980</Words>
  <Application>Microsoft Office PowerPoint</Application>
  <PresentationFormat>Custom</PresentationFormat>
  <Paragraphs>87</Paragraphs>
  <Slides>13</Slides>
  <Notes>10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Vikram P</cp:lastModifiedBy>
  <cp:revision>4</cp:revision>
  <dcterms:created xsi:type="dcterms:W3CDTF">2024-03-26T05:01:04Z</dcterms:created>
  <dcterms:modified xsi:type="dcterms:W3CDTF">2024-03-30T05:21:04Z</dcterms:modified>
</cp:coreProperties>
</file>